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Averag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Average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8.jpg"/><Relationship Id="rId7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999999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ctrTitle"/>
          </p:nvPr>
        </p:nvSpPr>
        <p:spPr>
          <a:xfrm>
            <a:off x="3495500" y="641325"/>
            <a:ext cx="5017500" cy="29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4C1130"/>
                </a:solidFill>
              </a:rPr>
              <a:t>Brain Computer Interface Using ML</a:t>
            </a:r>
            <a:endParaRPr sz="4800">
              <a:solidFill>
                <a:srgbClr val="4C1130"/>
              </a:solidFill>
            </a:endParaRPr>
          </a:p>
        </p:txBody>
      </p:sp>
      <p:sp>
        <p:nvSpPr>
          <p:cNvPr id="229" name="Shape 229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UJJWAL RAJ NEPAL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idx="1" type="body"/>
          </p:nvPr>
        </p:nvSpPr>
        <p:spPr>
          <a:xfrm>
            <a:off x="1297500" y="1307850"/>
            <a:ext cx="7038900" cy="32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Medical Applications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Neuroergonomics and smart environment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Neuromarketing and advertisement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Education and self regulation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Games and Entertainment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Security and Authentication</a:t>
            </a:r>
            <a:endParaRPr sz="24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83" name="Shape 283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84" name="Shape 28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Applications of BCI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90" name="Shape 29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Components of BCI</a:t>
            </a:r>
            <a:endParaRPr sz="3000"/>
          </a:p>
        </p:txBody>
      </p:sp>
      <p:pic>
        <p:nvPicPr>
          <p:cNvPr id="291" name="Shape 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2500"/>
            <a:ext cx="8839201" cy="250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1099675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ML Trends In BCI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idx="1" type="body"/>
          </p:nvPr>
        </p:nvSpPr>
        <p:spPr>
          <a:xfrm>
            <a:off x="1052550" y="412425"/>
            <a:ext cx="7038900" cy="44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Major challenge of BCI is classification of the brain signals in Real Time to make RTS</a:t>
            </a:r>
            <a:endParaRPr sz="24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/>
              <a:t>Intriguing fact is now Deep Learning is being used to acheive state of the arts systems</a:t>
            </a:r>
            <a:endParaRPr sz="24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/>
              <a:t>P300 reposne is being used with conv net technique which works on response based on stimuli</a:t>
            </a:r>
            <a:endParaRPr sz="24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400"/>
              <a:t>Classification is the main area where ML algorithms are being used in non invasive BCI</a:t>
            </a:r>
            <a:endParaRPr sz="2400"/>
          </a:p>
        </p:txBody>
      </p:sp>
      <p:sp>
        <p:nvSpPr>
          <p:cNvPr id="302" name="Shape 302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idx="1" type="body"/>
          </p:nvPr>
        </p:nvSpPr>
        <p:spPr>
          <a:xfrm>
            <a:off x="1297500" y="1307850"/>
            <a:ext cx="7038900" cy="32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K means Clustering for unsuprevised learning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Linear classifiers 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Finite State Machine based systems are common in decision making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ANN </a:t>
            </a:r>
            <a:endParaRPr sz="2400"/>
          </a:p>
        </p:txBody>
      </p:sp>
      <p:sp>
        <p:nvSpPr>
          <p:cNvPr id="308" name="Shape 308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09" name="Shape 309"/>
          <p:cNvSpPr txBox="1"/>
          <p:nvPr>
            <p:ph type="title"/>
          </p:nvPr>
        </p:nvSpPr>
        <p:spPr>
          <a:xfrm>
            <a:off x="895500" y="227150"/>
            <a:ext cx="7440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General Classification Algorithms for BCI</a:t>
            </a:r>
            <a:endParaRPr sz="3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>
            <p:ph type="title"/>
          </p:nvPr>
        </p:nvSpPr>
        <p:spPr>
          <a:xfrm>
            <a:off x="1099675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BRAIN Controlled WheelChair</a:t>
            </a:r>
            <a:endParaRPr/>
          </a:p>
        </p:txBody>
      </p:sp>
      <p:sp>
        <p:nvSpPr>
          <p:cNvPr id="315" name="Shape 315"/>
          <p:cNvSpPr txBox="1"/>
          <p:nvPr/>
        </p:nvSpPr>
        <p:spPr>
          <a:xfrm>
            <a:off x="1564200" y="4300125"/>
            <a:ext cx="757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</a:rPr>
              <a:t>Ujjwal Raj Nepal , Rajan Gyawali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>
            <p:ph type="title"/>
          </p:nvPr>
        </p:nvSpPr>
        <p:spPr>
          <a:xfrm>
            <a:off x="2399100" y="404175"/>
            <a:ext cx="4345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Components Used</a:t>
            </a:r>
            <a:endParaRPr sz="3000"/>
          </a:p>
        </p:txBody>
      </p:sp>
      <p:sp>
        <p:nvSpPr>
          <p:cNvPr id="321" name="Shape 321"/>
          <p:cNvSpPr txBox="1"/>
          <p:nvPr/>
        </p:nvSpPr>
        <p:spPr>
          <a:xfrm>
            <a:off x="776850" y="1457700"/>
            <a:ext cx="7590300" cy="22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Neurosky Mindwave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Raspberry Pi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Optocoupler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Motor Driver high current MOSFET chip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Wiper Motor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>
            <p:ph type="title"/>
          </p:nvPr>
        </p:nvSpPr>
        <p:spPr>
          <a:xfrm>
            <a:off x="1297500" y="195925"/>
            <a:ext cx="41166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Methodology</a:t>
            </a:r>
            <a:endParaRPr sz="3000"/>
          </a:p>
        </p:txBody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1297500" y="1110025"/>
            <a:ext cx="3898200" cy="40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Signal from Brain</a:t>
            </a:r>
            <a:endParaRPr sz="2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/>
              <a:t>Neurosky Mindwave</a:t>
            </a:r>
            <a:endParaRPr sz="2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/>
              <a:t>Raspberry Pi</a:t>
            </a:r>
            <a:endParaRPr sz="2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/>
              <a:t>Signal Processing(FFT, Filtering)</a:t>
            </a:r>
            <a:endParaRPr sz="2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/>
              <a:t>Power Calculation</a:t>
            </a:r>
            <a:endParaRPr sz="2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400"/>
              <a:t>Feature Extraction</a:t>
            </a:r>
            <a:endParaRPr sz="2400"/>
          </a:p>
        </p:txBody>
      </p:sp>
      <p:sp>
        <p:nvSpPr>
          <p:cNvPr id="328" name="Shape 328"/>
          <p:cNvSpPr txBox="1"/>
          <p:nvPr/>
        </p:nvSpPr>
        <p:spPr>
          <a:xfrm>
            <a:off x="5539150" y="1124500"/>
            <a:ext cx="3456900" cy="39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Classification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FSM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WheelChair Control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latin typeface="Arial"/>
                <a:ea typeface="Arial"/>
                <a:cs typeface="Arial"/>
                <a:sym typeface="Arial"/>
              </a:rPr>
              <a:t>Any Queries???</a:t>
            </a:r>
            <a:endParaRPr sz="1800"/>
          </a:p>
        </p:txBody>
      </p:sp>
      <p:grpSp>
        <p:nvGrpSpPr>
          <p:cNvPr id="335" name="Shape 33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36" name="Shape 33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4" name="Shape 344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Shape 34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6" name="Shape 34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7" name="Shape 34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1" name="Shape 351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Shape 352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3" name="Shape 353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54" name="Shape 35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8" name="Shape 358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59" name="Shape 359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" name="Shape 36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61" name="Shape 36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" name="Shape 36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66" name="Shape 36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7" name="Shape 36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68" name="Shape 36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Shape 369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70" name="Shape 370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pic>
      <p:grpSp>
        <p:nvGrpSpPr>
          <p:cNvPr id="371" name="Shape 371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72" name="Shape 372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0" name="Shape 380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/>
        </p:nvSpPr>
        <p:spPr>
          <a:xfrm>
            <a:off x="3375450" y="254675"/>
            <a:ext cx="23931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ABOUT ME</a:t>
            </a:r>
            <a:endParaRPr sz="30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35" name="Shape 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875" y="1403375"/>
            <a:ext cx="1124250" cy="132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Shape 236"/>
          <p:cNvSpPr txBox="1"/>
          <p:nvPr/>
        </p:nvSpPr>
        <p:spPr>
          <a:xfrm>
            <a:off x="1588950" y="3113175"/>
            <a:ext cx="5966100" cy="16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4.0 Engineer Otonomis Pvt. Ltd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Working on future of Moving Vehicles in Nepal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“Interested Artificial General Intelligence &amp; Future of AI”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849800" y="254250"/>
            <a:ext cx="7038900" cy="6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Contents</a:t>
            </a:r>
            <a:endParaRPr sz="3000"/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1052550" y="995400"/>
            <a:ext cx="7038900" cy="37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Brain Waves</a:t>
            </a:r>
            <a:endParaRPr sz="2400"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GB" sz="2400"/>
              <a:t>Types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BCI Intro</a:t>
            </a:r>
            <a:endParaRPr sz="2400"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GB" sz="2400"/>
              <a:t>Types</a:t>
            </a:r>
            <a:endParaRPr sz="2400"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GB" sz="2400"/>
              <a:t>Application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BCI Components 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ML trends in BCI</a:t>
            </a:r>
            <a:endParaRPr sz="2400"/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-GB" sz="2400"/>
              <a:t>General Algorithms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Brain Controlled WheelChair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1099675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BRAIN WAVES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/>
        </p:nvSpPr>
        <p:spPr>
          <a:xfrm>
            <a:off x="624725" y="421650"/>
            <a:ext cx="7632000" cy="43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80 billion neurons communicate in specific rhythms and groups oscillating in very specific frequencies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Brain waves are measured in cycles per second i.e Hz</a:t>
            </a:r>
            <a:endParaRPr sz="2400">
              <a:solidFill>
                <a:schemeClr val="lt1"/>
              </a:solidFill>
            </a:endParaRP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Lower the frequency lower is the brain activity</a:t>
            </a:r>
            <a:endParaRPr sz="2400">
              <a:solidFill>
                <a:schemeClr val="lt1"/>
              </a:solidFill>
            </a:endParaRPr>
          </a:p>
          <a:p>
            <a: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</a:pPr>
            <a:r>
              <a:rPr lang="en-GB" sz="2400">
                <a:solidFill>
                  <a:schemeClr val="lt1"/>
                </a:solidFill>
              </a:rPr>
              <a:t>Handy analogy with musical notes, lower the frequency waves are deeply penetrating, higher frequency are more subtle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/>
          <p:nvPr>
            <p:ph type="title"/>
          </p:nvPr>
        </p:nvSpPr>
        <p:spPr>
          <a:xfrm>
            <a:off x="933075" y="1438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Types</a:t>
            </a:r>
            <a:endParaRPr sz="3000"/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430" y="93275"/>
            <a:ext cx="6134825" cy="495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type="title"/>
          </p:nvPr>
        </p:nvSpPr>
        <p:spPr>
          <a:xfrm>
            <a:off x="1099675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BCI Introduction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idx="1" type="body"/>
          </p:nvPr>
        </p:nvSpPr>
        <p:spPr>
          <a:xfrm>
            <a:off x="1203775" y="691875"/>
            <a:ext cx="6646800" cy="3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Brain Computer Interface are systems that allow communication between the brain and various machines.</a:t>
            </a:r>
            <a:endParaRPr sz="2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69" name="Shape 269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70" name="Shape 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4774" y="2012675"/>
            <a:ext cx="5294448" cy="2978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idx="1" type="body"/>
          </p:nvPr>
        </p:nvSpPr>
        <p:spPr>
          <a:xfrm>
            <a:off x="1297500" y="1307850"/>
            <a:ext cx="7038900" cy="32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Invasive , mini electrodes are directly implanted into the brain during neurosurgery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Semi Invasive,  electrodes placed on the exposed surface of the brain eg, Electrocorticography ECoG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Non Invasive, electrodes are kept touching the head externally </a:t>
            </a:r>
            <a:endParaRPr sz="2400"/>
          </a:p>
        </p:txBody>
      </p:sp>
      <p:sp>
        <p:nvSpPr>
          <p:cNvPr id="276" name="Shape 276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77" name="Shape 27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BCI Types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